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30"/>
  </p:notesMasterIdLst>
  <p:handoutMasterIdLst>
    <p:handoutMasterId r:id="rId31"/>
  </p:handoutMasterIdLst>
  <p:sldIdLst>
    <p:sldId id="265" r:id="rId2"/>
    <p:sldId id="355" r:id="rId3"/>
    <p:sldId id="352" r:id="rId4"/>
    <p:sldId id="354" r:id="rId5"/>
    <p:sldId id="364" r:id="rId6"/>
    <p:sldId id="353" r:id="rId7"/>
    <p:sldId id="326" r:id="rId8"/>
    <p:sldId id="365" r:id="rId9"/>
    <p:sldId id="327" r:id="rId10"/>
    <p:sldId id="328" r:id="rId11"/>
    <p:sldId id="329" r:id="rId12"/>
    <p:sldId id="330" r:id="rId13"/>
    <p:sldId id="331" r:id="rId14"/>
    <p:sldId id="332" r:id="rId15"/>
    <p:sldId id="367" r:id="rId16"/>
    <p:sldId id="371" r:id="rId17"/>
    <p:sldId id="369" r:id="rId18"/>
    <p:sldId id="334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263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28D6CD"/>
    <a:srgbClr val="81DEFF"/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Светлый стиль 3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32" d="100"/>
          <a:sy n="132" d="100"/>
        </p:scale>
        <p:origin x="1044" y="96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user.me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vk.com/ru/api/getting-started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vk.com/ru/method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01580" y="378198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Анализ социальных медиа с помощью Python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3DE526-B4DC-78FD-CE6C-A39581D9C7FE}"/>
              </a:ext>
            </a:extLst>
          </p:cNvPr>
          <p:cNvSpPr txBox="1"/>
          <p:nvPr/>
        </p:nvSpPr>
        <p:spPr>
          <a:xfrm>
            <a:off x="2458387" y="4220170"/>
            <a:ext cx="4287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Двойникова Анастасия Александровна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+7 911 998 34 40 (</a:t>
            </a:r>
            <a:r>
              <a:rPr lang="en-US" dirty="0">
                <a:solidFill>
                  <a:schemeClr val="bg1"/>
                </a:solidFill>
              </a:rPr>
              <a:t>Telegram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0BE1A6-494F-B9D3-AF26-9D1A70AA3642}"/>
              </a:ext>
            </a:extLst>
          </p:cNvPr>
          <p:cNvSpPr txBox="1"/>
          <p:nvPr/>
        </p:nvSpPr>
        <p:spPr>
          <a:xfrm>
            <a:off x="942110" y="2369128"/>
            <a:ext cx="7419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Golos Text DemiBold" panose="020B0703020202020204" pitchFamily="34" charset="-52"/>
                <a:ea typeface="+mj-ea"/>
                <a:cs typeface="+mj-cs"/>
              </a:rPr>
              <a:t>Анализ данных из социальных медиа</a:t>
            </a:r>
            <a:endParaRPr lang="en-US" sz="3200" b="1" dirty="0">
              <a:solidFill>
                <a:schemeClr val="bg1"/>
              </a:solidFill>
              <a:latin typeface="Golos Text DemiBold" panose="020B0703020202020204" pitchFamily="34" charset="-52"/>
              <a:ea typeface="+mj-ea"/>
              <a:cs typeface="+mj-cs"/>
            </a:endParaRP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Golos Text DemiBold" panose="020B0703020202020204" pitchFamily="34" charset="-52"/>
                <a:ea typeface="+mj-ea"/>
                <a:cs typeface="+mj-cs"/>
              </a:rPr>
              <a:t>База  данных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DC7E2-6431-1DAA-0E2E-BA87CFD3C592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10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33DE4C5-5DA1-E4D4-C4B3-CFBC4D26A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Библиотека </a:t>
            </a:r>
            <a:r>
              <a:rPr lang="en-US" dirty="0"/>
              <a:t>requests</a:t>
            </a:r>
            <a:r>
              <a:rPr lang="ru-RU" dirty="0"/>
              <a:t> на примере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652B99-3AC9-D7E8-4F7C-FF9B3408B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47" y="942716"/>
            <a:ext cx="7229786" cy="382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47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DC7E2-6431-1DAA-0E2E-BA87CFD3C592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11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3D3427-8E53-6716-B49F-6DF0B9A98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106" y="2860167"/>
            <a:ext cx="5738103" cy="2082719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C21776E-8CD4-1D8D-0BF3-55FF739D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en-US" dirty="0"/>
              <a:t>API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054A5D-341B-F1D4-B06A-DCFB66D05804}"/>
              </a:ext>
            </a:extLst>
          </p:cNvPr>
          <p:cNvSpPr txBox="1"/>
          <p:nvPr/>
        </p:nvSpPr>
        <p:spPr>
          <a:xfrm>
            <a:off x="457200" y="999241"/>
            <a:ext cx="8498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API </a:t>
            </a:r>
            <a:r>
              <a:rPr lang="en-US" dirty="0"/>
              <a:t>– Application Programming Interface, </a:t>
            </a:r>
            <a:r>
              <a:rPr lang="ru-RU" dirty="0"/>
              <a:t>программный интерфейс приложения.</a:t>
            </a:r>
          </a:p>
          <a:p>
            <a:r>
              <a:rPr lang="ru-RU" dirty="0"/>
              <a:t>Предназначен для взаимодействия нескольких приложений друг с другом, используя запросы и ответы. Вся информация о том, как составлять запросы разработчикам, хранится в документации конкретного приложения.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8D5E7-F9E6-0796-9B6F-CECFC337AF55}"/>
              </a:ext>
            </a:extLst>
          </p:cNvPr>
          <p:cNvSpPr txBox="1"/>
          <p:nvPr/>
        </p:nvSpPr>
        <p:spPr>
          <a:xfrm>
            <a:off x="457200" y="2345203"/>
            <a:ext cx="7532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https://randomuser.me/</a:t>
            </a:r>
            <a:r>
              <a:rPr lang="ru-RU" dirty="0"/>
              <a:t> - сайт генерирует пользователей соц. сетей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91CF8E-8BEC-1C9E-1625-243BC999D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25" y="2860168"/>
            <a:ext cx="2779828" cy="208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41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DC7E2-6431-1DAA-0E2E-BA87CFD3C592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12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B549F84-897D-5CD4-59CA-441444396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Сервисы, использующие </a:t>
            </a:r>
            <a:r>
              <a:rPr lang="en-US" dirty="0"/>
              <a:t>API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23EEDD-C042-FE9A-8054-BB05CFCB8D92}"/>
              </a:ext>
            </a:extLst>
          </p:cNvPr>
          <p:cNvSpPr txBox="1"/>
          <p:nvPr/>
        </p:nvSpPr>
        <p:spPr>
          <a:xfrm>
            <a:off x="707010" y="1338606"/>
            <a:ext cx="31296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―"/>
            </a:pPr>
            <a:r>
              <a:rPr lang="en-US" dirty="0"/>
              <a:t>Google</a:t>
            </a:r>
          </a:p>
          <a:p>
            <a:pPr marL="285750" indent="-285750">
              <a:buFont typeface="Calibri" panose="020F0502020204030204" pitchFamily="34" charset="0"/>
              <a:buChar char="―"/>
            </a:pPr>
            <a:r>
              <a:rPr lang="ru-RU" dirty="0"/>
              <a:t>Яндекс</a:t>
            </a:r>
          </a:p>
          <a:p>
            <a:pPr marL="285750" indent="-285750">
              <a:buFont typeface="Calibri" panose="020F0502020204030204" pitchFamily="34" charset="0"/>
              <a:buChar char="―"/>
            </a:pPr>
            <a:r>
              <a:rPr lang="ru-RU" dirty="0"/>
              <a:t>Телеграм</a:t>
            </a:r>
          </a:p>
          <a:p>
            <a:pPr marL="285750" indent="-285750">
              <a:buFont typeface="Calibri" panose="020F0502020204030204" pitchFamily="34" charset="0"/>
              <a:buChar char="―"/>
            </a:pPr>
            <a:r>
              <a:rPr lang="ru-RU" dirty="0" err="1"/>
              <a:t>Вконтакте</a:t>
            </a:r>
            <a:endParaRPr lang="ru-RU" dirty="0"/>
          </a:p>
          <a:p>
            <a:pPr marL="285750" indent="-285750">
              <a:buFont typeface="Calibri" panose="020F0502020204030204" pitchFamily="34" charset="0"/>
              <a:buChar char="―"/>
            </a:pPr>
            <a:r>
              <a:rPr lang="en-US" dirty="0"/>
              <a:t>Twitter</a:t>
            </a:r>
          </a:p>
          <a:p>
            <a:pPr marL="285750" indent="-285750">
              <a:buFont typeface="Calibri" panose="020F0502020204030204" pitchFamily="34" charset="0"/>
              <a:buChar char="―"/>
            </a:pPr>
            <a:r>
              <a:rPr lang="en-US" dirty="0"/>
              <a:t>Facebook</a:t>
            </a:r>
          </a:p>
          <a:p>
            <a:pPr marL="285750" indent="-285750">
              <a:buFont typeface="Calibri" panose="020F0502020204030204" pitchFamily="34" charset="0"/>
              <a:buChar char="―"/>
            </a:pPr>
            <a:r>
              <a:rPr lang="en-US" dirty="0"/>
              <a:t>YouTube</a:t>
            </a:r>
          </a:p>
          <a:p>
            <a:pPr marL="285750" indent="-285750">
              <a:buFont typeface="Calibri" panose="020F0502020204030204" pitchFamily="34" charset="0"/>
              <a:buChar char="―"/>
            </a:pPr>
            <a:r>
              <a:rPr lang="ru-RU" dirty="0"/>
              <a:t>Различные веб-сайты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0BA29B-8A00-8142-A97D-C4A0D5ABBA6D}"/>
              </a:ext>
            </a:extLst>
          </p:cNvPr>
          <p:cNvSpPr txBox="1"/>
          <p:nvPr/>
        </p:nvSpPr>
        <p:spPr>
          <a:xfrm>
            <a:off x="457200" y="4227661"/>
            <a:ext cx="8149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Анализ зарубежных соц. сетей раскрывается в книге</a:t>
            </a:r>
          </a:p>
          <a:p>
            <a:r>
              <a:rPr lang="ru-RU" dirty="0"/>
              <a:t>Марко </a:t>
            </a:r>
            <a:r>
              <a:rPr lang="ru-RU" dirty="0" err="1"/>
              <a:t>Бонцанини</a:t>
            </a:r>
            <a:r>
              <a:rPr lang="ru-RU" dirty="0"/>
              <a:t>. Анализ социальных медиа на </a:t>
            </a:r>
            <a:r>
              <a:rPr lang="en-US" dirty="0"/>
              <a:t>Python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78636E-DF8F-6B92-03D4-F6472DB09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94" b="28594"/>
          <a:stretch/>
        </p:blipFill>
        <p:spPr>
          <a:xfrm>
            <a:off x="5094590" y="1566493"/>
            <a:ext cx="3342400" cy="4696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BFE856-807E-D7F4-6E56-EF8D73463F77}"/>
              </a:ext>
            </a:extLst>
          </p:cNvPr>
          <p:cNvSpPr txBox="1"/>
          <p:nvPr/>
        </p:nvSpPr>
        <p:spPr>
          <a:xfrm>
            <a:off x="4369279" y="108045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Как узнать есть ли </a:t>
            </a:r>
            <a:r>
              <a:rPr lang="en-US" dirty="0"/>
              <a:t>API</a:t>
            </a:r>
            <a:r>
              <a:rPr lang="ru-RU" dirty="0"/>
              <a:t> у необходимого сайта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DF9D6C5-D6A3-8DDF-8288-1A22C210D2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5"/>
          <a:stretch/>
        </p:blipFill>
        <p:spPr>
          <a:xfrm>
            <a:off x="4369279" y="2289070"/>
            <a:ext cx="4572000" cy="14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73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DC7E2-6431-1DAA-0E2E-BA87CFD3C592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13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01041A9-67BB-42AE-63DD-98B6E5C8F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Проблемы использования </a:t>
            </a:r>
            <a:r>
              <a:rPr lang="en-US" dirty="0"/>
              <a:t>API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6872C-AD78-C82D-BE5E-C2732E58D561}"/>
              </a:ext>
            </a:extLst>
          </p:cNvPr>
          <p:cNvSpPr txBox="1"/>
          <p:nvPr/>
        </p:nvSpPr>
        <p:spPr>
          <a:xfrm>
            <a:off x="457200" y="1338606"/>
            <a:ext cx="7711126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―"/>
            </a:pPr>
            <a:r>
              <a:rPr lang="ru-RU" dirty="0"/>
              <a:t>Юридический аспект. Имеем ли право загружать данные с сайта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―"/>
            </a:pPr>
            <a:r>
              <a:rPr lang="ru-RU" dirty="0"/>
              <a:t>Платные </a:t>
            </a:r>
            <a:r>
              <a:rPr lang="en-US" dirty="0"/>
              <a:t>API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―"/>
            </a:pPr>
            <a:r>
              <a:rPr lang="ru-RU" dirty="0"/>
              <a:t>Перегрузка серверов сайтов может идентифицироваться как </a:t>
            </a:r>
            <a:r>
              <a:rPr lang="en-US" dirty="0"/>
              <a:t>DoS </a:t>
            </a:r>
            <a:r>
              <a:rPr lang="ru-RU" dirty="0"/>
              <a:t>атака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―"/>
            </a:pPr>
            <a:r>
              <a:rPr lang="ru-RU" dirty="0"/>
              <a:t>Авторизация/ключ доступа</a:t>
            </a:r>
          </a:p>
        </p:txBody>
      </p:sp>
    </p:spTree>
    <p:extLst>
      <p:ext uri="{BB962C8B-B14F-4D97-AF65-F5344CB8AC3E}">
        <p14:creationId xmlns:p14="http://schemas.microsoft.com/office/powerpoint/2010/main" val="4283601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DC7E2-6431-1DAA-0E2E-BA87CFD3C592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14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DA07F44-9CB1-0A68-FF23-CD7137348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en-US" dirty="0"/>
              <a:t>API</a:t>
            </a:r>
            <a:r>
              <a:rPr lang="ru-RU" dirty="0"/>
              <a:t> </a:t>
            </a:r>
            <a:r>
              <a:rPr lang="ru-RU" dirty="0" err="1"/>
              <a:t>Вконтакте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DA21C-B181-B749-7344-B17DC581F74D}"/>
              </a:ext>
            </a:extLst>
          </p:cNvPr>
          <p:cNvSpPr txBox="1"/>
          <p:nvPr/>
        </p:nvSpPr>
        <p:spPr>
          <a:xfrm>
            <a:off x="282804" y="1074656"/>
            <a:ext cx="8729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того, что бы автоматически работать с данными </a:t>
            </a:r>
            <a:r>
              <a:rPr lang="ru-RU" dirty="0" err="1"/>
              <a:t>Вк</a:t>
            </a:r>
            <a:r>
              <a:rPr lang="ru-RU" dirty="0"/>
              <a:t> необходимо получить </a:t>
            </a:r>
            <a:r>
              <a:rPr lang="en-US" dirty="0"/>
              <a:t>access token</a:t>
            </a:r>
            <a:r>
              <a:rPr lang="ru-RU" dirty="0"/>
              <a:t>. Это уникальное значение, аналогично логину и паролю - идентифицирует пользователя, от имени которого выполняются запросы.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91500-ACAB-D722-B899-33DEA83CF853}"/>
              </a:ext>
            </a:extLst>
          </p:cNvPr>
          <p:cNvSpPr txBox="1"/>
          <p:nvPr/>
        </p:nvSpPr>
        <p:spPr>
          <a:xfrm>
            <a:off x="282804" y="2414875"/>
            <a:ext cx="81541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Шаг 1. Войти/зарегистрировать свой аккаунт ВК </a:t>
            </a:r>
          </a:p>
          <a:p>
            <a:r>
              <a:rPr lang="ru-RU" dirty="0"/>
              <a:t>	   !важно использовать актуальный номер телефона</a:t>
            </a:r>
          </a:p>
          <a:p>
            <a:endParaRPr lang="ru-RU" dirty="0"/>
          </a:p>
          <a:p>
            <a:r>
              <a:rPr lang="ru-RU" dirty="0"/>
              <a:t>Шаг 2. Регистрация своего приложения</a:t>
            </a:r>
          </a:p>
          <a:p>
            <a:endParaRPr lang="ru-RU" dirty="0"/>
          </a:p>
          <a:p>
            <a:r>
              <a:rPr lang="ru-RU" dirty="0"/>
              <a:t>Шаг 3. Получение токена</a:t>
            </a:r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F825DF-E72B-F729-CFDD-1B16A7286B77}"/>
              </a:ext>
            </a:extLst>
          </p:cNvPr>
          <p:cNvSpPr txBox="1"/>
          <p:nvPr/>
        </p:nvSpPr>
        <p:spPr>
          <a:xfrm>
            <a:off x="246237" y="4583852"/>
            <a:ext cx="724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https://dev.vk.com/ru/api/getting-started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3240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DC7E2-6431-1DAA-0E2E-BA87CFD3C592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15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F2F06F6-26E7-FFFA-C8DD-AD833625A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en-US" dirty="0"/>
              <a:t>API</a:t>
            </a:r>
            <a:r>
              <a:rPr lang="ru-RU" dirty="0"/>
              <a:t> </a:t>
            </a:r>
            <a:r>
              <a:rPr lang="ru-RU" dirty="0" err="1"/>
              <a:t>Вконтакте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C82781-5F2D-490C-8E78-B284DC47A5E4}"/>
              </a:ext>
            </a:extLst>
          </p:cNvPr>
          <p:cNvSpPr txBox="1"/>
          <p:nvPr/>
        </p:nvSpPr>
        <p:spPr>
          <a:xfrm>
            <a:off x="282804" y="1043364"/>
            <a:ext cx="8154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Шаг 1. Регистрация своего приложения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Создать свое приложение </a:t>
            </a:r>
            <a:r>
              <a:rPr lang="en-US" dirty="0"/>
              <a:t>https://vk.com/editapp?act=create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23718F-1CA0-ADAA-7D69-3AC8C4AD6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01" y="1689695"/>
            <a:ext cx="3977196" cy="2870829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AF973491-5AF9-7FF7-4D84-D8F2C6A05C2E}"/>
              </a:ext>
            </a:extLst>
          </p:cNvPr>
          <p:cNvCxnSpPr/>
          <p:nvPr/>
        </p:nvCxnSpPr>
        <p:spPr>
          <a:xfrm>
            <a:off x="1855433" y="3719744"/>
            <a:ext cx="12073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50C37285-9AB4-FF8C-036B-ED6D86610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47459" y="2571106"/>
            <a:ext cx="3977196" cy="527284"/>
          </a:xfrm>
        </p:spPr>
        <p:txBody>
          <a:bodyPr/>
          <a:lstStyle/>
          <a:p>
            <a:r>
              <a:rPr lang="ru-RU" dirty="0"/>
              <a:t>Добавить приложение</a:t>
            </a:r>
          </a:p>
          <a:p>
            <a:endParaRPr lang="ru-RU" dirty="0"/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65DE0E7A-345D-58EB-13AA-079A87898EAA}"/>
              </a:ext>
            </a:extLst>
          </p:cNvPr>
          <p:cNvSpPr/>
          <p:nvPr/>
        </p:nvSpPr>
        <p:spPr>
          <a:xfrm>
            <a:off x="4651899" y="2654423"/>
            <a:ext cx="656948" cy="3107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437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B91BC-FCAA-4313-6984-B442B64AC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A8E552-7AF2-5ED7-B80B-9D91F6EAB794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16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13D37AA-74AA-7D61-4895-C7F29D148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73326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en-US" dirty="0"/>
              <a:t>API</a:t>
            </a:r>
            <a:r>
              <a:rPr lang="ru-RU" dirty="0"/>
              <a:t> </a:t>
            </a:r>
            <a:r>
              <a:rPr lang="ru-RU" dirty="0" err="1"/>
              <a:t>Вконтакте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EF47DB-A715-3297-3E30-199F5DB5E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779"/>
            <a:ext cx="5681709" cy="39244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E24220-0CD1-FD1E-8E10-1A35BAF310D3}"/>
              </a:ext>
            </a:extLst>
          </p:cNvPr>
          <p:cNvSpPr txBox="1"/>
          <p:nvPr/>
        </p:nvSpPr>
        <p:spPr>
          <a:xfrm>
            <a:off x="140794" y="514448"/>
            <a:ext cx="8154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Шаг 1. Регистрация своего приложения</a:t>
            </a:r>
          </a:p>
          <a:p>
            <a:r>
              <a:rPr lang="ru-RU" b="1" dirty="0"/>
              <a:t>2. </a:t>
            </a:r>
            <a:r>
              <a:rPr lang="ru-RU" dirty="0"/>
              <a:t>Регистрация приложения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AD203B7-F4E2-BDE6-61F0-5006F4AD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5430"/>
          <a:stretch/>
        </p:blipFill>
        <p:spPr>
          <a:xfrm>
            <a:off x="5843399" y="1228152"/>
            <a:ext cx="2696135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53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2AE236A-EE4C-C494-C386-67404886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API</a:t>
            </a:r>
            <a:r>
              <a:rPr lang="ru-RU" dirty="0"/>
              <a:t> </a:t>
            </a:r>
            <a:r>
              <a:rPr lang="ru-RU" dirty="0" err="1"/>
              <a:t>Вконтакте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00D80-BF83-3380-720C-C2D9CAE34B33}"/>
              </a:ext>
            </a:extLst>
          </p:cNvPr>
          <p:cNvSpPr txBox="1"/>
          <p:nvPr/>
        </p:nvSpPr>
        <p:spPr>
          <a:xfrm>
            <a:off x="282804" y="1043364"/>
            <a:ext cx="8154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Шаг 1. Регистрация своего приложения</a:t>
            </a:r>
          </a:p>
          <a:p>
            <a:r>
              <a:rPr lang="ru-RU" b="1" dirty="0"/>
              <a:t>2. </a:t>
            </a:r>
            <a:r>
              <a:rPr lang="ru-RU" dirty="0"/>
              <a:t>Регистрация приложения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CB712-DE12-B41A-4B3C-A698E35E2E1D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17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9F9A875-91C5-2A20-CC06-F7B1A8268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097" y="1709238"/>
            <a:ext cx="3445817" cy="2754442"/>
          </a:xfrm>
          <a:prstGeom prst="rect">
            <a:avLst/>
          </a:prstGeom>
        </p:spPr>
      </p:pic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B742F5C-0C86-1418-0BDB-E6C868729B8E}"/>
              </a:ext>
            </a:extLst>
          </p:cNvPr>
          <p:cNvCxnSpPr/>
          <p:nvPr/>
        </p:nvCxnSpPr>
        <p:spPr>
          <a:xfrm>
            <a:off x="4661097" y="4367814"/>
            <a:ext cx="5589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FAA403D-D552-EBCC-599F-C4CD623DC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086" y="2148395"/>
            <a:ext cx="2007683" cy="195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89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DC7E2-6431-1DAA-0E2E-BA87CFD3C592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18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8907456-C74C-EA08-0E16-D2AFCB92A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en-US" dirty="0"/>
              <a:t>API</a:t>
            </a:r>
            <a:r>
              <a:rPr lang="ru-RU" dirty="0"/>
              <a:t> </a:t>
            </a:r>
            <a:r>
              <a:rPr lang="ru-RU" dirty="0" err="1"/>
              <a:t>Вконтакте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D712EF-F02C-2BB3-DF1F-596DF8D26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77" y="694092"/>
            <a:ext cx="4987405" cy="4387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BD989F-C984-3288-96C3-531D533F583E}"/>
              </a:ext>
            </a:extLst>
          </p:cNvPr>
          <p:cNvSpPr txBox="1"/>
          <p:nvPr/>
        </p:nvSpPr>
        <p:spPr>
          <a:xfrm>
            <a:off x="5566299" y="1438183"/>
            <a:ext cx="343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Шаг 3. Получение токена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E25948C-C8B3-8DCA-765A-15C20CB39F82}"/>
              </a:ext>
            </a:extLst>
          </p:cNvPr>
          <p:cNvCxnSpPr/>
          <p:nvPr/>
        </p:nvCxnSpPr>
        <p:spPr>
          <a:xfrm>
            <a:off x="3444536" y="4358936"/>
            <a:ext cx="12606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2ABEFE-0929-30FA-25EC-D485B7251D3A}"/>
              </a:ext>
            </a:extLst>
          </p:cNvPr>
          <p:cNvSpPr txBox="1"/>
          <p:nvPr/>
        </p:nvSpPr>
        <p:spPr>
          <a:xfrm>
            <a:off x="5373582" y="4083728"/>
            <a:ext cx="274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Наш токен</a:t>
            </a:r>
          </a:p>
        </p:txBody>
      </p:sp>
    </p:spTree>
    <p:extLst>
      <p:ext uri="{BB962C8B-B14F-4D97-AF65-F5344CB8AC3E}">
        <p14:creationId xmlns:p14="http://schemas.microsoft.com/office/powerpoint/2010/main" val="3977208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DC7E2-6431-1DAA-0E2E-BA87CFD3C592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19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ADDCEDB-968C-F78A-D2E4-333B86EEB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3961" y="1582555"/>
            <a:ext cx="4257956" cy="527284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Методы </a:t>
            </a:r>
            <a:r>
              <a:rPr lang="en-US" dirty="0"/>
              <a:t>API</a:t>
            </a:r>
            <a:r>
              <a:rPr lang="ru-RU" dirty="0"/>
              <a:t> </a:t>
            </a:r>
            <a:r>
              <a:rPr lang="ru-RU" dirty="0" err="1"/>
              <a:t>Вконтакте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4DC2AF-E988-B9EE-3134-D88A305EC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860"/>
          <a:stretch/>
        </p:blipFill>
        <p:spPr>
          <a:xfrm>
            <a:off x="56560" y="-1"/>
            <a:ext cx="5175315" cy="51464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B6F50F-3487-4972-9509-8E29AA3E499C}"/>
              </a:ext>
            </a:extLst>
          </p:cNvPr>
          <p:cNvSpPr txBox="1"/>
          <p:nvPr/>
        </p:nvSpPr>
        <p:spPr>
          <a:xfrm>
            <a:off x="5244417" y="2202418"/>
            <a:ext cx="348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https://dev.vk.com/ru/method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2120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4BE693-87CB-4F58-D896-1D87ADE13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75" y="238579"/>
            <a:ext cx="7474485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Архитектура систем классификации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1036F-4A89-7951-922C-70BFD5FA84C3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69F26B-22B8-CDD7-F4E5-C07C2A9A5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210" y="835571"/>
            <a:ext cx="4824563" cy="406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54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DC7E2-6431-1DAA-0E2E-BA87CFD3C592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20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42BAC91-D449-671A-85B0-A4827FAB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206" y="2063491"/>
            <a:ext cx="2446256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Тест методов </a:t>
            </a:r>
            <a:br>
              <a:rPr lang="ru-RU" dirty="0"/>
            </a:br>
            <a:r>
              <a:rPr lang="en-US" dirty="0"/>
              <a:t>API</a:t>
            </a:r>
            <a:r>
              <a:rPr lang="ru-RU" dirty="0"/>
              <a:t> </a:t>
            </a:r>
            <a:r>
              <a:rPr lang="ru-RU" dirty="0" err="1"/>
              <a:t>Вконтакте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02C4EB-8247-D032-3B4D-99EAA205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92" y="-5650"/>
            <a:ext cx="44723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83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DC7E2-6431-1DAA-0E2E-BA87CFD3C592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21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EFAD7D9-EC32-2335-C442-8CFA122D9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439" y="262715"/>
            <a:ext cx="239912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Формат </a:t>
            </a:r>
            <a:r>
              <a:rPr lang="en-US" dirty="0" err="1"/>
              <a:t>json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EBDB8-5E6D-31B8-1C86-008855F1EA4F}"/>
              </a:ext>
            </a:extLst>
          </p:cNvPr>
          <p:cNvSpPr txBox="1"/>
          <p:nvPr/>
        </p:nvSpPr>
        <p:spPr>
          <a:xfrm>
            <a:off x="6442006" y="2080312"/>
            <a:ext cx="25735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JSON </a:t>
            </a:r>
            <a:r>
              <a:rPr lang="ru-RU" dirty="0"/>
              <a:t>(JavaScript Object </a:t>
            </a:r>
            <a:r>
              <a:rPr lang="ru-RU" dirty="0" err="1"/>
              <a:t>Notation</a:t>
            </a:r>
            <a:r>
              <a:rPr lang="ru-RU" dirty="0"/>
              <a:t>) – это текстовый формат для передачи информации от веб-сервера клиенту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5259DC-FC91-8E2D-D023-27F3BED5C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68"/>
          <a:stretch/>
        </p:blipFill>
        <p:spPr>
          <a:xfrm>
            <a:off x="94355" y="385603"/>
            <a:ext cx="2573519" cy="429282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5FDC96-1BDD-FE9B-4D59-D31C09F69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973" y="1293521"/>
            <a:ext cx="3587934" cy="349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32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DC7E2-6431-1DAA-0E2E-BA87CFD3C592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22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610B55A-B97E-7DE2-CA10-E79D7FC09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en-US" dirty="0"/>
              <a:t>API</a:t>
            </a:r>
            <a:r>
              <a:rPr lang="ru-RU" dirty="0"/>
              <a:t> </a:t>
            </a:r>
            <a:r>
              <a:rPr lang="ru-RU" dirty="0" err="1"/>
              <a:t>Вконтакте</a:t>
            </a:r>
            <a:r>
              <a:rPr lang="ru-RU" dirty="0"/>
              <a:t> и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0E5D7-00F4-353E-CAF1-D30046CCC4BE}"/>
              </a:ext>
            </a:extLst>
          </p:cNvPr>
          <p:cNvSpPr txBox="1"/>
          <p:nvPr/>
        </p:nvSpPr>
        <p:spPr>
          <a:xfrm>
            <a:off x="296945" y="2177591"/>
            <a:ext cx="2380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requests</a:t>
            </a:r>
          </a:p>
          <a:p>
            <a:r>
              <a:rPr lang="en-US" dirty="0"/>
              <a:t>import </a:t>
            </a:r>
            <a:r>
              <a:rPr lang="en-US" dirty="0" err="1"/>
              <a:t>json</a:t>
            </a:r>
            <a:endParaRPr lang="en-US" dirty="0"/>
          </a:p>
          <a:p>
            <a:r>
              <a:rPr lang="en-US" dirty="0"/>
              <a:t>import time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C35FE8-F975-BC59-822E-9D031F3A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822" y="1494155"/>
            <a:ext cx="6539424" cy="291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50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DC7E2-6431-1DAA-0E2E-BA87CFD3C592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23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98D159E-4EB1-5BD8-E4F0-ED94CB3D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узнать </a:t>
            </a:r>
            <a:r>
              <a:rPr lang="en-US" dirty="0"/>
              <a:t>id </a:t>
            </a:r>
            <a:r>
              <a:rPr lang="ru-RU" dirty="0"/>
              <a:t>сообщества </a:t>
            </a:r>
            <a:r>
              <a:rPr lang="ru-RU" dirty="0" err="1"/>
              <a:t>Вк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560C01-C3DF-257E-2BFF-1594AE06E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25"/>
          <a:stretch/>
        </p:blipFill>
        <p:spPr>
          <a:xfrm>
            <a:off x="73479" y="1511861"/>
            <a:ext cx="4498521" cy="265443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050414-3A58-1485-83E5-F49A0FAD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14" y="161893"/>
            <a:ext cx="3110845" cy="34387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DBEBCF-6EC4-81B1-25A0-2BFA8DF923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95" r="9697"/>
          <a:stretch/>
        </p:blipFill>
        <p:spPr>
          <a:xfrm>
            <a:off x="4897494" y="4166297"/>
            <a:ext cx="4173027" cy="612907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1B2A08C1-25AA-FE6F-7B2F-40170CAE042E}"/>
              </a:ext>
            </a:extLst>
          </p:cNvPr>
          <p:cNvCxnSpPr/>
          <p:nvPr/>
        </p:nvCxnSpPr>
        <p:spPr>
          <a:xfrm>
            <a:off x="7183136" y="4604725"/>
            <a:ext cx="8673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85AC770-C1B0-D8E4-11E5-663D4AF4201B}"/>
              </a:ext>
            </a:extLst>
          </p:cNvPr>
          <p:cNvCxnSpPr/>
          <p:nvPr/>
        </p:nvCxnSpPr>
        <p:spPr>
          <a:xfrm>
            <a:off x="8202891" y="4604725"/>
            <a:ext cx="8673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CA7EA2B-E01B-2E54-28FD-FC758A8C4EDB}"/>
              </a:ext>
            </a:extLst>
          </p:cNvPr>
          <p:cNvSpPr txBox="1"/>
          <p:nvPr/>
        </p:nvSpPr>
        <p:spPr>
          <a:xfrm>
            <a:off x="7134192" y="3868338"/>
            <a:ext cx="91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id </a:t>
            </a:r>
            <a:r>
              <a:rPr lang="ru-RU" i="1" dirty="0"/>
              <a:t>с-</a:t>
            </a:r>
            <a:r>
              <a:rPr lang="ru-RU" i="1" dirty="0" err="1"/>
              <a:t>ва</a:t>
            </a:r>
            <a:endParaRPr lang="ru-RU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08977-6E2B-B6C4-9208-5E8C3C215C0F}"/>
              </a:ext>
            </a:extLst>
          </p:cNvPr>
          <p:cNvSpPr txBox="1"/>
          <p:nvPr/>
        </p:nvSpPr>
        <p:spPr>
          <a:xfrm>
            <a:off x="8050491" y="3872838"/>
            <a:ext cx="1041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id </a:t>
            </a:r>
            <a:r>
              <a:rPr lang="ru-RU" i="1" dirty="0"/>
              <a:t>поста</a:t>
            </a:r>
          </a:p>
        </p:txBody>
      </p:sp>
    </p:spTree>
    <p:extLst>
      <p:ext uri="{BB962C8B-B14F-4D97-AF65-F5344CB8AC3E}">
        <p14:creationId xmlns:p14="http://schemas.microsoft.com/office/powerpoint/2010/main" val="4038300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DC7E2-6431-1DAA-0E2E-BA87CFD3C592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24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8EA603B-C7AF-E5E7-7C51-0CEF03AE4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en-US" dirty="0"/>
              <a:t>API</a:t>
            </a:r>
            <a:r>
              <a:rPr lang="ru-RU" dirty="0"/>
              <a:t> </a:t>
            </a:r>
            <a:r>
              <a:rPr lang="ru-RU" dirty="0" err="1"/>
              <a:t>Вконтакте</a:t>
            </a:r>
            <a:r>
              <a:rPr lang="ru-RU" dirty="0"/>
              <a:t> и </a:t>
            </a:r>
            <a:r>
              <a:rPr lang="en-US" dirty="0"/>
              <a:t>Python</a:t>
            </a:r>
            <a:br>
              <a:rPr lang="ru-RU" dirty="0"/>
            </a:br>
            <a:r>
              <a:rPr lang="ru-RU" dirty="0"/>
              <a:t>Сохранение </a:t>
            </a:r>
            <a:r>
              <a:rPr lang="ru-RU" dirty="0" err="1"/>
              <a:t>бд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1780FF-5B0D-DFAB-956F-251B2AD4A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3291"/>
            <a:ext cx="7746806" cy="620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555932-792B-D506-17D7-B77E3435F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22506"/>
            <a:ext cx="7668705" cy="288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56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DC7E2-6431-1DAA-0E2E-BA87CFD3C592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25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B7AB465-D688-FF62-7174-08D31BA10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en-US" dirty="0"/>
              <a:t>API</a:t>
            </a:r>
            <a:r>
              <a:rPr lang="ru-RU" dirty="0"/>
              <a:t> </a:t>
            </a:r>
            <a:r>
              <a:rPr lang="ru-RU" dirty="0" err="1"/>
              <a:t>Вконтакте</a:t>
            </a:r>
            <a:r>
              <a:rPr lang="ru-RU" dirty="0"/>
              <a:t> и </a:t>
            </a:r>
            <a:r>
              <a:rPr lang="en-US" dirty="0"/>
              <a:t>Python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7D1B5C-4CC3-6B16-D0FC-4BCB99C8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815" y="2358858"/>
            <a:ext cx="4383464" cy="25601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85DC6C-9691-77CC-A8DF-64CE18B7FE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34" r="19221"/>
          <a:stretch/>
        </p:blipFill>
        <p:spPr>
          <a:xfrm>
            <a:off x="4390512" y="685249"/>
            <a:ext cx="4901938" cy="16736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962293-9481-AE3C-80C9-B4A425373B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45" r="31311"/>
          <a:stretch/>
        </p:blipFill>
        <p:spPr>
          <a:xfrm>
            <a:off x="99886" y="1598755"/>
            <a:ext cx="4457929" cy="225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93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DC7E2-6431-1DAA-0E2E-BA87CFD3C592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26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855D269-E883-2CCE-925D-462A754B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en-US" dirty="0"/>
              <a:t>API</a:t>
            </a:r>
            <a:r>
              <a:rPr lang="ru-RU" dirty="0"/>
              <a:t> </a:t>
            </a:r>
            <a:r>
              <a:rPr lang="ru-RU" dirty="0" err="1"/>
              <a:t>Вконтакте</a:t>
            </a:r>
            <a:r>
              <a:rPr lang="ru-RU" dirty="0"/>
              <a:t> и </a:t>
            </a:r>
            <a:r>
              <a:rPr lang="en-US" dirty="0"/>
              <a:t>Python</a:t>
            </a:r>
            <a:br>
              <a:rPr lang="ru-RU" dirty="0"/>
            </a:br>
            <a:r>
              <a:rPr lang="ru-RU" dirty="0"/>
              <a:t>Зациклить код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4C3258-1259-852F-2478-F36B8E0E6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765" y="1097289"/>
            <a:ext cx="5623603" cy="385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04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DC7E2-6431-1DAA-0E2E-BA87CFD3C592}"/>
              </a:ext>
            </a:extLst>
          </p:cNvPr>
          <p:cNvSpPr txBox="1"/>
          <p:nvPr/>
        </p:nvSpPr>
        <p:spPr>
          <a:xfrm>
            <a:off x="8366001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27</a:t>
            </a:r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11CAB73-2D7F-ACD7-9416-A554235C6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Проблемы на пути…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68E4E-D45A-DE50-D12B-EEF7488B3974}"/>
              </a:ext>
            </a:extLst>
          </p:cNvPr>
          <p:cNvSpPr txBox="1"/>
          <p:nvPr/>
        </p:nvSpPr>
        <p:spPr>
          <a:xfrm>
            <a:off x="282803" y="1043364"/>
            <a:ext cx="87763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Calibri" panose="020F0502020204030204" pitchFamily="34" charset="0"/>
              <a:buChar char="―"/>
            </a:pPr>
            <a:r>
              <a:rPr lang="ru-RU" dirty="0"/>
              <a:t>В давние время </a:t>
            </a:r>
            <a:r>
              <a:rPr lang="ru-RU" dirty="0" err="1"/>
              <a:t>Вк</a:t>
            </a:r>
            <a:r>
              <a:rPr lang="ru-RU" dirty="0"/>
              <a:t> не показывал количество просмотров записи</a:t>
            </a:r>
          </a:p>
          <a:p>
            <a:pPr marL="342900" indent="-342900">
              <a:lnSpc>
                <a:spcPct val="250000"/>
              </a:lnSpc>
              <a:buFont typeface="Calibri" panose="020F0502020204030204" pitchFamily="34" charset="0"/>
              <a:buChar char="―"/>
            </a:pPr>
            <a:r>
              <a:rPr lang="ru-RU" dirty="0"/>
              <a:t>Частые запросы </a:t>
            </a:r>
            <a:r>
              <a:rPr lang="ru-RU" dirty="0" err="1"/>
              <a:t>Вк</a:t>
            </a:r>
            <a:r>
              <a:rPr lang="ru-RU" dirty="0"/>
              <a:t> приведут к ошибке. Не больше 3 запросов в секунду </a:t>
            </a:r>
          </a:p>
          <a:p>
            <a:pPr marL="342900" indent="-342900">
              <a:lnSpc>
                <a:spcPct val="250000"/>
              </a:lnSpc>
              <a:buFont typeface="Calibri" panose="020F0502020204030204" pitchFamily="34" charset="0"/>
              <a:buChar char="―"/>
            </a:pPr>
            <a:r>
              <a:rPr lang="en-US" dirty="0"/>
              <a:t>Access token</a:t>
            </a:r>
            <a:r>
              <a:rPr lang="ru-RU" dirty="0"/>
              <a:t> фиксирует </a:t>
            </a:r>
            <a:r>
              <a:rPr lang="en-US" dirty="0"/>
              <a:t>IP</a:t>
            </a:r>
            <a:r>
              <a:rPr lang="ru-RU" dirty="0"/>
              <a:t> адрес</a:t>
            </a:r>
          </a:p>
          <a:p>
            <a:pPr marL="342900" indent="-342900">
              <a:lnSpc>
                <a:spcPct val="250000"/>
              </a:lnSpc>
              <a:buFont typeface="Calibri" panose="020F0502020204030204" pitchFamily="34" charset="0"/>
              <a:buChar char="―"/>
            </a:pPr>
            <a:r>
              <a:rPr lang="ru-RU" dirty="0"/>
              <a:t>Долгое время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2675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DC7E2-6431-1DAA-0E2E-BA87CFD3C592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48AA3C23-D7B3-C3E3-445E-B0997DA2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4" y="142562"/>
            <a:ext cx="8861964" cy="430754"/>
          </a:xfrm>
        </p:spPr>
        <p:txBody>
          <a:bodyPr>
            <a:noAutofit/>
          </a:bodyPr>
          <a:lstStyle/>
          <a:p>
            <a:r>
              <a:rPr lang="ru-RU" sz="2800" dirty="0"/>
              <a:t>Лабораторная работа 2</a:t>
            </a:r>
            <a:endParaRPr lang="en-US" sz="2800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C580357A-1248-CB88-7E1F-A7A3858A8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886600"/>
              </p:ext>
            </p:extLst>
          </p:nvPr>
        </p:nvGraphicFramePr>
        <p:xfrm>
          <a:off x="653026" y="1577069"/>
          <a:ext cx="6067204" cy="1260256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384745">
                  <a:extLst>
                    <a:ext uri="{9D8B030D-6E8A-4147-A177-3AD203B41FA5}">
                      <a16:colId xmlns:a16="http://schemas.microsoft.com/office/drawing/2014/main" val="284168315"/>
                    </a:ext>
                  </a:extLst>
                </a:gridCol>
                <a:gridCol w="4187371">
                  <a:extLst>
                    <a:ext uri="{9D8B030D-6E8A-4147-A177-3AD203B41FA5}">
                      <a16:colId xmlns:a16="http://schemas.microsoft.com/office/drawing/2014/main" val="1512258913"/>
                    </a:ext>
                  </a:extLst>
                </a:gridCol>
                <a:gridCol w="805543">
                  <a:extLst>
                    <a:ext uri="{9D8B030D-6E8A-4147-A177-3AD203B41FA5}">
                      <a16:colId xmlns:a16="http://schemas.microsoft.com/office/drawing/2014/main" val="1907537188"/>
                    </a:ext>
                  </a:extLst>
                </a:gridCol>
                <a:gridCol w="689545">
                  <a:extLst>
                    <a:ext uri="{9D8B030D-6E8A-4147-A177-3AD203B41FA5}">
                      <a16:colId xmlns:a16="http://schemas.microsoft.com/office/drawing/2014/main" val="835219949"/>
                    </a:ext>
                  </a:extLst>
                </a:gridCol>
              </a:tblGrid>
              <a:tr h="257895">
                <a:tc>
                  <a:txBody>
                    <a:bodyPr/>
                    <a:lstStyle/>
                    <a:p>
                      <a:r>
                        <a:rPr lang="ru-RU" sz="1300" b="1"/>
                        <a:t>№</a:t>
                      </a:r>
                      <a:endParaRPr lang="ru-RU" sz="1300"/>
                    </a:p>
                  </a:txBody>
                  <a:tcPr marL="67413" marR="67413" marT="33707" marB="33707" anchor="ctr"/>
                </a:tc>
                <a:tc>
                  <a:txBody>
                    <a:bodyPr/>
                    <a:lstStyle/>
                    <a:p>
                      <a:r>
                        <a:rPr lang="ru-RU" sz="1300" b="1"/>
                        <a:t>Задача</a:t>
                      </a:r>
                      <a:endParaRPr lang="ru-RU" sz="1300"/>
                    </a:p>
                  </a:txBody>
                  <a:tcPr marL="67413" marR="67413" marT="33707" marB="33707" anchor="ctr"/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M</a:t>
                      </a:r>
                      <a:r>
                        <a:rPr lang="ru-RU" sz="1300" b="1"/>
                        <a:t>ин</a:t>
                      </a:r>
                      <a:endParaRPr lang="ru-RU" sz="1300"/>
                    </a:p>
                  </a:txBody>
                  <a:tcPr marL="67413" marR="67413" marT="33707" marB="33707" anchor="ctr"/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Max</a:t>
                      </a:r>
                      <a:endParaRPr lang="en-US" sz="1300"/>
                    </a:p>
                  </a:txBody>
                  <a:tcPr marL="67413" marR="67413" marT="33707" marB="33707" anchor="ctr"/>
                </a:tc>
                <a:extLst>
                  <a:ext uri="{0D108BD9-81ED-4DB2-BD59-A6C34878D82A}">
                    <a16:rowId xmlns:a16="http://schemas.microsoft.com/office/drawing/2014/main" val="3127700099"/>
                  </a:ext>
                </a:extLst>
              </a:tr>
              <a:tr h="257895">
                <a:tc>
                  <a:txBody>
                    <a:bodyPr/>
                    <a:lstStyle/>
                    <a:p>
                      <a:r>
                        <a:rPr lang="ru-RU" sz="1300" b="1"/>
                        <a:t>1</a:t>
                      </a:r>
                      <a:endParaRPr lang="ru-RU" sz="1300"/>
                    </a:p>
                  </a:txBody>
                  <a:tcPr marL="67413" marR="67413" marT="33707" marB="33707" anchor="ctr"/>
                </a:tc>
                <a:tc>
                  <a:txBody>
                    <a:bodyPr/>
                    <a:lstStyle/>
                    <a:p>
                      <a:r>
                        <a:rPr lang="ru-RU" sz="1300"/>
                        <a:t>Выбрать базу данных из предложенных</a:t>
                      </a:r>
                    </a:p>
                  </a:txBody>
                  <a:tcPr marL="67413" marR="67413" marT="33707" marB="33707" anchor="ctr"/>
                </a:tc>
                <a:tc>
                  <a:txBody>
                    <a:bodyPr/>
                    <a:lstStyle/>
                    <a:p>
                      <a:r>
                        <a:rPr lang="ru-RU" sz="1300"/>
                        <a:t>0</a:t>
                      </a:r>
                    </a:p>
                  </a:txBody>
                  <a:tcPr marL="67413" marR="67413" marT="33707" marB="33707" anchor="ctr"/>
                </a:tc>
                <a:tc>
                  <a:txBody>
                    <a:bodyPr/>
                    <a:lstStyle/>
                    <a:p>
                      <a:r>
                        <a:rPr lang="ru-RU" sz="1300"/>
                        <a:t>4</a:t>
                      </a:r>
                    </a:p>
                  </a:txBody>
                  <a:tcPr marL="67413" marR="67413" marT="33707" marB="33707" anchor="ctr"/>
                </a:tc>
                <a:extLst>
                  <a:ext uri="{0D108BD9-81ED-4DB2-BD59-A6C34878D82A}">
                    <a16:rowId xmlns:a16="http://schemas.microsoft.com/office/drawing/2014/main" val="3417147105"/>
                  </a:ext>
                </a:extLst>
              </a:tr>
              <a:tr h="450315">
                <a:tc>
                  <a:txBody>
                    <a:bodyPr/>
                    <a:lstStyle/>
                    <a:p>
                      <a:r>
                        <a:rPr lang="ru-RU" sz="1300" b="1"/>
                        <a:t>2</a:t>
                      </a:r>
                      <a:endParaRPr lang="ru-RU" sz="1300"/>
                    </a:p>
                  </a:txBody>
                  <a:tcPr marL="67413" marR="67413" marT="33707" marB="33707" anchor="ctr"/>
                </a:tc>
                <a:tc>
                  <a:txBody>
                    <a:bodyPr/>
                    <a:lstStyle/>
                    <a:p>
                      <a:r>
                        <a:rPr lang="ru-RU" sz="1300"/>
                        <a:t>Найти собственную базу данных для анализа текстовых данных </a:t>
                      </a:r>
                    </a:p>
                  </a:txBody>
                  <a:tcPr marL="67413" marR="67413" marT="33707" marB="33707" anchor="ctr"/>
                </a:tc>
                <a:tc>
                  <a:txBody>
                    <a:bodyPr/>
                    <a:lstStyle/>
                    <a:p>
                      <a:r>
                        <a:rPr lang="ru-RU" sz="1300"/>
                        <a:t>0</a:t>
                      </a:r>
                    </a:p>
                  </a:txBody>
                  <a:tcPr marL="67413" marR="67413" marT="33707" marB="33707" anchor="ctr"/>
                </a:tc>
                <a:tc>
                  <a:txBody>
                    <a:bodyPr/>
                    <a:lstStyle/>
                    <a:p>
                      <a:r>
                        <a:rPr lang="ru-RU" sz="1300"/>
                        <a:t>7</a:t>
                      </a:r>
                    </a:p>
                  </a:txBody>
                  <a:tcPr marL="67413" marR="67413" marT="33707" marB="33707" anchor="ctr"/>
                </a:tc>
                <a:extLst>
                  <a:ext uri="{0D108BD9-81ED-4DB2-BD59-A6C34878D82A}">
                    <a16:rowId xmlns:a16="http://schemas.microsoft.com/office/drawing/2014/main" val="3671660505"/>
                  </a:ext>
                </a:extLst>
              </a:tr>
              <a:tr h="257895">
                <a:tc>
                  <a:txBody>
                    <a:bodyPr/>
                    <a:lstStyle/>
                    <a:p>
                      <a:r>
                        <a:rPr lang="ru-RU" sz="1300" b="1"/>
                        <a:t>3</a:t>
                      </a:r>
                      <a:endParaRPr lang="ru-RU" sz="1300"/>
                    </a:p>
                  </a:txBody>
                  <a:tcPr marL="67413" marR="67413" marT="33707" marB="33707" anchor="ctr"/>
                </a:tc>
                <a:tc>
                  <a:txBody>
                    <a:bodyPr/>
                    <a:lstStyle/>
                    <a:p>
                      <a:r>
                        <a:rPr lang="ru-RU" sz="1300" dirty="0"/>
                        <a:t>Собрать собственную базу данных из социальной сети</a:t>
                      </a:r>
                    </a:p>
                  </a:txBody>
                  <a:tcPr marL="67413" marR="67413" marT="33707" marB="33707" anchor="ctr"/>
                </a:tc>
                <a:tc>
                  <a:txBody>
                    <a:bodyPr/>
                    <a:lstStyle/>
                    <a:p>
                      <a:r>
                        <a:rPr lang="ru-RU" sz="1300"/>
                        <a:t>0</a:t>
                      </a:r>
                    </a:p>
                  </a:txBody>
                  <a:tcPr marL="67413" marR="67413" marT="33707" marB="33707" anchor="ctr"/>
                </a:tc>
                <a:tc>
                  <a:txBody>
                    <a:bodyPr/>
                    <a:lstStyle/>
                    <a:p>
                      <a:r>
                        <a:rPr lang="ru-RU" sz="1300" dirty="0"/>
                        <a:t>10</a:t>
                      </a:r>
                    </a:p>
                  </a:txBody>
                  <a:tcPr marL="67413" marR="67413" marT="33707" marB="33707" anchor="ctr"/>
                </a:tc>
                <a:extLst>
                  <a:ext uri="{0D108BD9-81ED-4DB2-BD59-A6C34878D82A}">
                    <a16:rowId xmlns:a16="http://schemas.microsoft.com/office/drawing/2014/main" val="2125498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72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DC7E2-6431-1DAA-0E2E-BA87CFD3C592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48AA3C23-D7B3-C3E3-445E-B0997DA2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18" y="99018"/>
            <a:ext cx="8861964" cy="517839"/>
          </a:xfrm>
        </p:spPr>
        <p:txBody>
          <a:bodyPr>
            <a:noAutofit/>
          </a:bodyPr>
          <a:lstStyle/>
          <a:p>
            <a:r>
              <a:rPr lang="ru-RU" sz="2800" dirty="0"/>
              <a:t>Корпуса на выбор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AD126-697D-7231-EF14-7E44E7B0B5B1}"/>
              </a:ext>
            </a:extLst>
          </p:cNvPr>
          <p:cNvSpPr txBox="1"/>
          <p:nvPr/>
        </p:nvSpPr>
        <p:spPr>
          <a:xfrm>
            <a:off x="326572" y="1016000"/>
            <a:ext cx="769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Корпус Рубцовой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Посты из </a:t>
            </a:r>
            <a:r>
              <a:rPr lang="ru-RU"/>
              <a:t>ВК сообществ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614B40-8AA2-D544-CB75-38043B85E4E5}"/>
              </a:ext>
            </a:extLst>
          </p:cNvPr>
          <p:cNvSpPr txBox="1"/>
          <p:nvPr/>
        </p:nvSpPr>
        <p:spPr>
          <a:xfrm>
            <a:off x="522513" y="1954023"/>
            <a:ext cx="50872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Посты из ВК сообщества РИА Новости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Текст поста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Количество лайков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Количество просмотров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Количество репостов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72128-30A8-4800-6235-AF52E3ACF470}"/>
              </a:ext>
            </a:extLst>
          </p:cNvPr>
          <p:cNvSpPr txBox="1"/>
          <p:nvPr/>
        </p:nvSpPr>
        <p:spPr>
          <a:xfrm>
            <a:off x="391886" y="3895839"/>
            <a:ext cx="8527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Для тех, кто выбирает корпус Рубцовой можно сократить каждый файл до 5000 строк любым образом, объединяет 2 файла в один</a:t>
            </a:r>
          </a:p>
        </p:txBody>
      </p:sp>
    </p:spTree>
    <p:extLst>
      <p:ext uri="{BB962C8B-B14F-4D97-AF65-F5344CB8AC3E}">
        <p14:creationId xmlns:p14="http://schemas.microsoft.com/office/powerpoint/2010/main" val="3363233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Корпус текстовых данных Рубцовой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59ED21-C4C1-0AB6-CCBA-948EBD367540}"/>
              </a:ext>
            </a:extLst>
          </p:cNvPr>
          <p:cNvSpPr txBox="1"/>
          <p:nvPr/>
        </p:nvSpPr>
        <p:spPr>
          <a:xfrm>
            <a:off x="8497019" y="4667473"/>
            <a:ext cx="646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4FC48-9440-3C83-37CE-B20287782DDE}"/>
              </a:ext>
            </a:extLst>
          </p:cNvPr>
          <p:cNvSpPr txBox="1"/>
          <p:nvPr/>
        </p:nvSpPr>
        <p:spPr>
          <a:xfrm>
            <a:off x="457201" y="769257"/>
            <a:ext cx="69233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База данных состоит из 12 столбцов:</a:t>
            </a:r>
          </a:p>
          <a:p>
            <a:endParaRPr lang="ru-RU" sz="1400" dirty="0"/>
          </a:p>
          <a:p>
            <a:r>
              <a:rPr lang="ru-RU" sz="1400" dirty="0"/>
              <a:t>– </a:t>
            </a:r>
            <a:r>
              <a:rPr lang="ru-RU" sz="1400" dirty="0" err="1"/>
              <a:t>id</a:t>
            </a:r>
            <a:r>
              <a:rPr lang="ru-RU" sz="1400" dirty="0"/>
              <a:t>: уникальный номер сообщения в системе </a:t>
            </a:r>
            <a:r>
              <a:rPr lang="ru-RU" sz="1400" dirty="0" err="1"/>
              <a:t>twitter</a:t>
            </a:r>
            <a:r>
              <a:rPr lang="ru-RU" sz="1400" dirty="0"/>
              <a:t>;</a:t>
            </a:r>
          </a:p>
          <a:p>
            <a:r>
              <a:rPr lang="ru-RU" sz="1400" dirty="0"/>
              <a:t>– </a:t>
            </a:r>
            <a:r>
              <a:rPr lang="ru-RU" sz="1400" dirty="0" err="1"/>
              <a:t>tdate</a:t>
            </a:r>
            <a:r>
              <a:rPr lang="ru-RU" sz="1400" dirty="0"/>
              <a:t>: дата публикации сообщения (</a:t>
            </a:r>
            <a:r>
              <a:rPr lang="ru-RU" sz="1400" dirty="0" err="1"/>
              <a:t>твита</a:t>
            </a:r>
            <a:r>
              <a:rPr lang="ru-RU" sz="1400" dirty="0"/>
              <a:t>);</a:t>
            </a:r>
          </a:p>
          <a:p>
            <a:r>
              <a:rPr lang="ru-RU" sz="1400" dirty="0"/>
              <a:t>– </a:t>
            </a:r>
            <a:r>
              <a:rPr lang="ru-RU" sz="1400" dirty="0" err="1"/>
              <a:t>tmane</a:t>
            </a:r>
            <a:r>
              <a:rPr lang="ru-RU" sz="1400" dirty="0"/>
              <a:t>: имя пользователя, опубликовавшего сообщение;</a:t>
            </a:r>
          </a:p>
          <a:p>
            <a:r>
              <a:rPr lang="ru-RU" sz="1400" dirty="0"/>
              <a:t>– </a:t>
            </a:r>
            <a:r>
              <a:rPr lang="ru-RU" sz="1400" dirty="0" err="1"/>
              <a:t>ttext</a:t>
            </a:r>
            <a:r>
              <a:rPr lang="ru-RU" sz="1400" dirty="0"/>
              <a:t>:  текст сообщения (</a:t>
            </a:r>
            <a:r>
              <a:rPr lang="ru-RU" sz="1400" dirty="0" err="1"/>
              <a:t>твита</a:t>
            </a:r>
            <a:r>
              <a:rPr lang="ru-RU" sz="1400" dirty="0"/>
              <a:t>);</a:t>
            </a:r>
          </a:p>
          <a:p>
            <a:r>
              <a:rPr lang="ru-RU" sz="1400" dirty="0"/>
              <a:t>– </a:t>
            </a:r>
            <a:r>
              <a:rPr lang="ru-RU" sz="1400" dirty="0" err="1"/>
              <a:t>ttype</a:t>
            </a:r>
            <a:r>
              <a:rPr lang="ru-RU" sz="1400" dirty="0"/>
              <a:t>: поле в котором в дальнейшем будет указано к кому классу относится </a:t>
            </a:r>
            <a:r>
              <a:rPr lang="ru-RU" sz="1400" dirty="0" err="1"/>
              <a:t>твит</a:t>
            </a:r>
            <a:r>
              <a:rPr lang="ru-RU" sz="1400" dirty="0"/>
              <a:t> (положительный, отрицательный, нейтральный);</a:t>
            </a:r>
          </a:p>
          <a:p>
            <a:r>
              <a:rPr lang="ru-RU" sz="1400" dirty="0"/>
              <a:t>– </a:t>
            </a:r>
            <a:r>
              <a:rPr lang="ru-RU" sz="1400" dirty="0" err="1"/>
              <a:t>trep</a:t>
            </a:r>
            <a:r>
              <a:rPr lang="ru-RU" sz="1400" dirty="0"/>
              <a:t>: количество </a:t>
            </a:r>
            <a:r>
              <a:rPr lang="ru-RU" sz="1400" dirty="0" err="1"/>
              <a:t>реплаев</a:t>
            </a:r>
            <a:r>
              <a:rPr lang="ru-RU" sz="1400" dirty="0"/>
              <a:t> к данному сообщению. В настоящий момент API </a:t>
            </a:r>
            <a:r>
              <a:rPr lang="ru-RU" sz="1400" dirty="0" err="1"/>
              <a:t>твиттера</a:t>
            </a:r>
            <a:r>
              <a:rPr lang="ru-RU" sz="1400" dirty="0"/>
              <a:t> не отдает эту информацию;</a:t>
            </a:r>
          </a:p>
          <a:p>
            <a:r>
              <a:rPr lang="ru-RU" sz="1400" dirty="0"/>
              <a:t>– </a:t>
            </a:r>
            <a:r>
              <a:rPr lang="ru-RU" sz="1400" dirty="0" err="1"/>
              <a:t>tfav</a:t>
            </a:r>
            <a:r>
              <a:rPr lang="ru-RU" sz="1400" dirty="0"/>
              <a:t>: число сколько раз данное сообщение было добавлено в избранное другими пользователями;</a:t>
            </a:r>
          </a:p>
          <a:p>
            <a:r>
              <a:rPr lang="ru-RU" sz="1400" dirty="0"/>
              <a:t>– </a:t>
            </a:r>
            <a:r>
              <a:rPr lang="ru-RU" sz="1400" dirty="0" err="1"/>
              <a:t>tstcount</a:t>
            </a:r>
            <a:r>
              <a:rPr lang="ru-RU" sz="1400" dirty="0"/>
              <a:t>: число всех сообщений пользователя в сети </a:t>
            </a:r>
            <a:r>
              <a:rPr lang="ru-RU" sz="1400" dirty="0" err="1"/>
              <a:t>twitter</a:t>
            </a:r>
            <a:r>
              <a:rPr lang="ru-RU" sz="1400" dirty="0"/>
              <a:t>;</a:t>
            </a:r>
          </a:p>
          <a:p>
            <a:r>
              <a:rPr lang="ru-RU" sz="1400" dirty="0"/>
              <a:t>– </a:t>
            </a:r>
            <a:r>
              <a:rPr lang="ru-RU" sz="1400" dirty="0" err="1"/>
              <a:t>tfol</a:t>
            </a:r>
            <a:r>
              <a:rPr lang="ru-RU" sz="1400" dirty="0"/>
              <a:t>: количество </a:t>
            </a:r>
            <a:r>
              <a:rPr lang="ru-RU" sz="1400" dirty="0" err="1"/>
              <a:t>фоловеров</a:t>
            </a:r>
            <a:r>
              <a:rPr lang="ru-RU" sz="1400" dirty="0"/>
              <a:t> пользователя (тех людей, которые читают пользователя);</a:t>
            </a:r>
          </a:p>
          <a:p>
            <a:r>
              <a:rPr lang="ru-RU" sz="1400" dirty="0"/>
              <a:t>– </a:t>
            </a:r>
            <a:r>
              <a:rPr lang="ru-RU" sz="1400" dirty="0" err="1"/>
              <a:t>tfrien</a:t>
            </a:r>
            <a:r>
              <a:rPr lang="ru-RU" sz="1400" dirty="0"/>
              <a:t>: количество друзей пользователя (те люди, которых читает пользователь);</a:t>
            </a:r>
          </a:p>
          <a:p>
            <a:r>
              <a:rPr lang="ru-RU" sz="1400" dirty="0"/>
              <a:t>– </a:t>
            </a:r>
            <a:r>
              <a:rPr lang="ru-RU" sz="1400" dirty="0" err="1"/>
              <a:t>listcount</a:t>
            </a:r>
            <a:r>
              <a:rPr lang="ru-RU" sz="1400" dirty="0"/>
              <a:t>: количество листов-подписок в которые добавлен </a:t>
            </a:r>
            <a:r>
              <a:rPr lang="ru-RU" sz="1400" dirty="0" err="1"/>
              <a:t>твиттер</a:t>
            </a:r>
            <a:r>
              <a:rPr lang="ru-RU" sz="1400" dirty="0"/>
              <a:t>-пользователь.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6945EB-5FEA-7EDF-5FA7-A5AEE00C9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4372332"/>
            <a:ext cx="8026399" cy="66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17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DC7E2-6431-1DAA-0E2E-BA87CFD3C592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48AA3C23-D7B3-C3E3-445E-B0997DA2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" y="62733"/>
            <a:ext cx="8861964" cy="430754"/>
          </a:xfrm>
        </p:spPr>
        <p:txBody>
          <a:bodyPr>
            <a:noAutofit/>
          </a:bodyPr>
          <a:lstStyle/>
          <a:p>
            <a:r>
              <a:rPr lang="ru-RU" sz="2800" dirty="0"/>
              <a:t>Поиск корпусов данных</a:t>
            </a:r>
            <a:endParaRPr lang="en-US" sz="2800" dirty="0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27B95698-EC80-88B6-B368-1F96ABCE9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42798"/>
              </p:ext>
            </p:extLst>
          </p:nvPr>
        </p:nvGraphicFramePr>
        <p:xfrm>
          <a:off x="145473" y="730281"/>
          <a:ext cx="8940469" cy="414528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337956">
                  <a:extLst>
                    <a:ext uri="{9D8B030D-6E8A-4147-A177-3AD203B41FA5}">
                      <a16:colId xmlns:a16="http://schemas.microsoft.com/office/drawing/2014/main" val="13876919"/>
                    </a:ext>
                  </a:extLst>
                </a:gridCol>
                <a:gridCol w="5602513">
                  <a:extLst>
                    <a:ext uri="{9D8B030D-6E8A-4147-A177-3AD203B41FA5}">
                      <a16:colId xmlns:a16="http://schemas.microsoft.com/office/drawing/2014/main" val="880129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Название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Ссылка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76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Kaggle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https://www.kaggle.com/datasets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410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Google Dataset Search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https://datasetsearch.research.google.com/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45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USA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https://datausa.io/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76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Данные министерства здравоохранения РФ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https://minzdrav.gov.ru/opendata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399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Данные министерства культуры РФ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https://opendata.mkrf.ru/opendata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4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Sentiment analysis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http://nlpprogress.com/english/sentiment_analysis.html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946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Text classification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http://nlpprogress.com/english/text_classification.html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149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Amazon Reviews dataset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https://www.kaggle.com/datasets/bittlingmayer/amazonreviews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667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9639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DC7E2-6431-1DAA-0E2E-BA87CFD3C592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7</a:t>
            </a:r>
          </a:p>
        </p:txBody>
      </p:sp>
      <p:sp>
        <p:nvSpPr>
          <p:cNvPr id="3" name="Текст 5">
            <a:extLst>
              <a:ext uri="{FF2B5EF4-FFF2-40B4-BE49-F238E27FC236}">
                <a16:creationId xmlns:a16="http://schemas.microsoft.com/office/drawing/2014/main" id="{C3676C47-500D-B8E5-E484-12E098D66F22}"/>
              </a:ext>
            </a:extLst>
          </p:cNvPr>
          <p:cNvSpPr txBox="1">
            <a:spLocks/>
          </p:cNvSpPr>
          <p:nvPr/>
        </p:nvSpPr>
        <p:spPr>
          <a:xfrm>
            <a:off x="936886" y="1908067"/>
            <a:ext cx="7539129" cy="3066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/>
              <a:t>Сбор постов ВК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23391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DC7E2-6431-1DAA-0E2E-BA87CFD3C592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</a:t>
            </a:r>
          </a:p>
        </p:txBody>
      </p:sp>
      <p:sp>
        <p:nvSpPr>
          <p:cNvPr id="3" name="Текст 5">
            <a:extLst>
              <a:ext uri="{FF2B5EF4-FFF2-40B4-BE49-F238E27FC236}">
                <a16:creationId xmlns:a16="http://schemas.microsoft.com/office/drawing/2014/main" id="{C3676C47-500D-B8E5-E484-12E098D66F22}"/>
              </a:ext>
            </a:extLst>
          </p:cNvPr>
          <p:cNvSpPr txBox="1">
            <a:spLocks/>
          </p:cNvSpPr>
          <p:nvPr/>
        </p:nvSpPr>
        <p:spPr>
          <a:xfrm>
            <a:off x="936886" y="1908067"/>
            <a:ext cx="7539129" cy="3066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/>
              <a:t>Данное исследование носит только научных характер!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670318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DC7E2-6431-1DAA-0E2E-BA87CFD3C592}"/>
              </a:ext>
            </a:extLst>
          </p:cNvPr>
          <p:cNvSpPr txBox="1"/>
          <p:nvPr/>
        </p:nvSpPr>
        <p:spPr>
          <a:xfrm>
            <a:off x="8454778" y="4768518"/>
            <a:ext cx="5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9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F6F91D0-79BC-AE54-B799-A59E6BB4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Библиотека </a:t>
            </a:r>
            <a:r>
              <a:rPr lang="en-US" dirty="0"/>
              <a:t>requests</a:t>
            </a:r>
            <a:endParaRPr lang="ru-RU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495499B0-56DF-1435-1F9C-1ABFB32D6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685" y="1010728"/>
            <a:ext cx="2605672" cy="527284"/>
          </a:xfrm>
        </p:spPr>
        <p:txBody>
          <a:bodyPr>
            <a:normAutofit/>
          </a:bodyPr>
          <a:lstStyle/>
          <a:p>
            <a:r>
              <a:rPr lang="en-US" sz="2400" i="1" dirty="0"/>
              <a:t>import requests</a:t>
            </a:r>
            <a:endParaRPr lang="ru-RU" sz="2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F57D1D-A68C-3AD1-49C2-432BB4D2F83D}"/>
              </a:ext>
            </a:extLst>
          </p:cNvPr>
          <p:cNvSpPr txBox="1"/>
          <p:nvPr/>
        </p:nvSpPr>
        <p:spPr>
          <a:xfrm>
            <a:off x="479685" y="1559144"/>
            <a:ext cx="8004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Библиотека </a:t>
            </a:r>
            <a:r>
              <a:rPr lang="ru-RU" dirty="0" err="1"/>
              <a:t>requests</a:t>
            </a:r>
            <a:r>
              <a:rPr lang="ru-RU" dirty="0"/>
              <a:t> является стандартным инструментом для составления HTTP-запросов в Python.</a:t>
            </a:r>
          </a:p>
        </p:txBody>
      </p:sp>
      <p:graphicFrame>
        <p:nvGraphicFramePr>
          <p:cNvPr id="6" name="Таблица 7">
            <a:extLst>
              <a:ext uri="{FF2B5EF4-FFF2-40B4-BE49-F238E27FC236}">
                <a16:creationId xmlns:a16="http://schemas.microsoft.com/office/drawing/2014/main" id="{55C04001-8EAE-8952-F4CD-977DFB9C8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169227"/>
              </p:ext>
            </p:extLst>
          </p:nvPr>
        </p:nvGraphicFramePr>
        <p:xfrm>
          <a:off x="1290471" y="2361352"/>
          <a:ext cx="6096000" cy="275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9000139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56934374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HTTP </a:t>
                      </a:r>
                      <a:r>
                        <a:rPr lang="ru-RU" dirty="0"/>
                        <a:t>методы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19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710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Метод для чтения данных с сайта. Например, для доступа к указанной странице. Он говорит серверу, что клиент хочет прочитать указанный документ. 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Метод для отправки данных на сайт. Чаще всего с помощью метода </a:t>
                      </a:r>
                      <a:r>
                        <a:rPr lang="ru-RU" dirty="0"/>
                        <a:t>POST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передаются формы.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435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2273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6746</TotalTime>
  <Words>836</Words>
  <Application>Microsoft Office PowerPoint</Application>
  <PresentationFormat>Экран (16:9)</PresentationFormat>
  <Paragraphs>167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Анализ социальных медиа с помощью Python</vt:lpstr>
      <vt:lpstr>Архитектура систем классификации</vt:lpstr>
      <vt:lpstr>Лабораторная работа 2</vt:lpstr>
      <vt:lpstr>Корпуса на выбор</vt:lpstr>
      <vt:lpstr>Корпус текстовых данных Рубцовой</vt:lpstr>
      <vt:lpstr>Поиск корпусов данных</vt:lpstr>
      <vt:lpstr>Презентация PowerPoint</vt:lpstr>
      <vt:lpstr>Презентация PowerPoint</vt:lpstr>
      <vt:lpstr>Библиотека requests</vt:lpstr>
      <vt:lpstr>Библиотека requests на примере</vt:lpstr>
      <vt:lpstr>API</vt:lpstr>
      <vt:lpstr>Сервисы, использующие API</vt:lpstr>
      <vt:lpstr>Проблемы использования API</vt:lpstr>
      <vt:lpstr>API Вконтакте</vt:lpstr>
      <vt:lpstr>API Вконтакте</vt:lpstr>
      <vt:lpstr>API Вконтакте</vt:lpstr>
      <vt:lpstr>API Вконтакте</vt:lpstr>
      <vt:lpstr>API Вконтакте</vt:lpstr>
      <vt:lpstr>Методы API Вконтакте</vt:lpstr>
      <vt:lpstr>Тест методов  API Вконтакте</vt:lpstr>
      <vt:lpstr>Формат json</vt:lpstr>
      <vt:lpstr>API Вконтакте и Python</vt:lpstr>
      <vt:lpstr>Как узнать id сообщества Вк</vt:lpstr>
      <vt:lpstr>API Вконтакте и Python Сохранение бд</vt:lpstr>
      <vt:lpstr>API Вконтакте и Python</vt:lpstr>
      <vt:lpstr>API Вконтакте и Python Зациклить код</vt:lpstr>
      <vt:lpstr>Проблемы на пути…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Анастасия Двойникова</cp:lastModifiedBy>
  <cp:revision>144</cp:revision>
  <dcterms:created xsi:type="dcterms:W3CDTF">2014-06-27T12:30:22Z</dcterms:created>
  <dcterms:modified xsi:type="dcterms:W3CDTF">2025-02-22T09:03:51Z</dcterms:modified>
</cp:coreProperties>
</file>